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71" r:id="rId6"/>
    <p:sldId id="276" r:id="rId7"/>
    <p:sldId id="259" r:id="rId8"/>
    <p:sldId id="264" r:id="rId9"/>
    <p:sldId id="263" r:id="rId10"/>
    <p:sldId id="260" r:id="rId11"/>
    <p:sldId id="262" r:id="rId12"/>
    <p:sldId id="272" r:id="rId13"/>
    <p:sldId id="274" r:id="rId14"/>
    <p:sldId id="27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E76CF-4449-7B47-BE14-5F3443CFA72B}" v="3300" dt="2021-03-24T14:46:08.716"/>
    <p1510:client id="{9E9BAF2D-1667-4940-9955-05359E92EBCF}" v="1702" dt="2021-03-23T16:15:09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A26E7-E2FB-48FA-86C1-40A6D31997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AD8BDD-7F25-43CB-B7A2-037EE13840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</a:t>
          </a:r>
        </a:p>
      </dgm:t>
    </dgm:pt>
    <dgm:pt modelId="{0D852888-3C27-430A-85E6-6457389117B6}" type="parTrans" cxnId="{74D44B66-E66C-4505-8B4C-07087DFF438C}">
      <dgm:prSet/>
      <dgm:spPr/>
      <dgm:t>
        <a:bodyPr/>
        <a:lstStyle/>
        <a:p>
          <a:endParaRPr lang="en-US"/>
        </a:p>
      </dgm:t>
    </dgm:pt>
    <dgm:pt modelId="{6BCC124F-E276-4012-A077-067450121BE4}" type="sibTrans" cxnId="{74D44B66-E66C-4505-8B4C-07087DFF438C}">
      <dgm:prSet/>
      <dgm:spPr/>
      <dgm:t>
        <a:bodyPr/>
        <a:lstStyle/>
        <a:p>
          <a:endParaRPr lang="en-US"/>
        </a:p>
      </dgm:t>
    </dgm:pt>
    <dgm:pt modelId="{FFF74824-751B-4659-8DF3-EEFB43BB4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Motion Sensing</a:t>
          </a:r>
        </a:p>
      </dgm:t>
    </dgm:pt>
    <dgm:pt modelId="{7FBCD558-A7C1-44B3-8061-37F31A5D8903}" type="parTrans" cxnId="{F2E483E2-7150-4D93-AA88-F412B67AB6DE}">
      <dgm:prSet/>
      <dgm:spPr/>
      <dgm:t>
        <a:bodyPr/>
        <a:lstStyle/>
        <a:p>
          <a:endParaRPr lang="en-US"/>
        </a:p>
      </dgm:t>
    </dgm:pt>
    <dgm:pt modelId="{B6626351-F1A2-4FFB-B2C7-3584817A637C}" type="sibTrans" cxnId="{F2E483E2-7150-4D93-AA88-F412B67AB6DE}">
      <dgm:prSet/>
      <dgm:spPr/>
      <dgm:t>
        <a:bodyPr/>
        <a:lstStyle/>
        <a:p>
          <a:endParaRPr lang="en-US"/>
        </a:p>
      </dgm:t>
    </dgm:pt>
    <dgm:pt modelId="{0F979C5F-ADD6-4101-8726-51120FACF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Closed loop motion control</a:t>
          </a:r>
        </a:p>
      </dgm:t>
    </dgm:pt>
    <dgm:pt modelId="{9C90DE1F-9C12-409E-A8E6-6C9EDB898928}" type="parTrans" cxnId="{1355D29A-6282-47B4-BD97-10A81B89F4FE}">
      <dgm:prSet/>
      <dgm:spPr/>
      <dgm:t>
        <a:bodyPr/>
        <a:lstStyle/>
        <a:p>
          <a:endParaRPr lang="en-US"/>
        </a:p>
      </dgm:t>
    </dgm:pt>
    <dgm:pt modelId="{E0CE34A0-4701-4A29-93E5-84B69518CBA1}" type="sibTrans" cxnId="{1355D29A-6282-47B4-BD97-10A81B89F4FE}">
      <dgm:prSet/>
      <dgm:spPr/>
      <dgm:t>
        <a:bodyPr/>
        <a:lstStyle/>
        <a:p>
          <a:endParaRPr lang="en-US"/>
        </a:p>
      </dgm:t>
    </dgm:pt>
    <dgm:pt modelId="{F3AB034C-7025-4355-B081-A01617758F46}" type="pres">
      <dgm:prSet presAssocID="{107A26E7-E2FB-48FA-86C1-40A6D31997E9}" presName="root" presStyleCnt="0">
        <dgm:presLayoutVars>
          <dgm:dir/>
          <dgm:resizeHandles val="exact"/>
        </dgm:presLayoutVars>
      </dgm:prSet>
      <dgm:spPr/>
    </dgm:pt>
    <dgm:pt modelId="{D40269E2-F141-49C2-85E8-63FF9ECE2F5B}" type="pres">
      <dgm:prSet presAssocID="{FFF74824-751B-4659-8DF3-EEFB43BB4671}" presName="compNode" presStyleCnt="0"/>
      <dgm:spPr/>
    </dgm:pt>
    <dgm:pt modelId="{1626D071-FF91-4270-B834-95D55883839C}" type="pres">
      <dgm:prSet presAssocID="{FFF74824-751B-4659-8DF3-EEFB43BB4671}" presName="bgRect" presStyleLbl="bgShp" presStyleIdx="0" presStyleCnt="3"/>
      <dgm:spPr/>
    </dgm:pt>
    <dgm:pt modelId="{94E40999-2E92-4765-8FEC-5A43A2E2EBB7}" type="pres">
      <dgm:prSet presAssocID="{FFF74824-751B-4659-8DF3-EEFB43BB46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16A7CF3E-BC28-43D1-9D1B-BF3BF00CCD77}" type="pres">
      <dgm:prSet presAssocID="{FFF74824-751B-4659-8DF3-EEFB43BB4671}" presName="spaceRect" presStyleCnt="0"/>
      <dgm:spPr/>
    </dgm:pt>
    <dgm:pt modelId="{4C0194C5-BA34-4916-95FC-25F05A69750A}" type="pres">
      <dgm:prSet presAssocID="{FFF74824-751B-4659-8DF3-EEFB43BB4671}" presName="parTx" presStyleLbl="revTx" presStyleIdx="0" presStyleCnt="3">
        <dgm:presLayoutVars>
          <dgm:chMax val="0"/>
          <dgm:chPref val="0"/>
        </dgm:presLayoutVars>
      </dgm:prSet>
      <dgm:spPr/>
    </dgm:pt>
    <dgm:pt modelId="{B4E4859F-CD71-48F4-AB30-B2D3B172B635}" type="pres">
      <dgm:prSet presAssocID="{B6626351-F1A2-4FFB-B2C7-3584817A637C}" presName="sibTrans" presStyleCnt="0"/>
      <dgm:spPr/>
    </dgm:pt>
    <dgm:pt modelId="{6A021456-3B57-4C64-A6EB-0201E00558CF}" type="pres">
      <dgm:prSet presAssocID="{FEAD8BDD-7F25-43CB-B7A2-037EE13840B5}" presName="compNode" presStyleCnt="0"/>
      <dgm:spPr/>
    </dgm:pt>
    <dgm:pt modelId="{648EC4AA-DB3D-4E8A-BFC7-0BC9D77C8239}" type="pres">
      <dgm:prSet presAssocID="{FEAD8BDD-7F25-43CB-B7A2-037EE13840B5}" presName="bgRect" presStyleLbl="bgShp" presStyleIdx="1" presStyleCnt="3"/>
      <dgm:spPr/>
    </dgm:pt>
    <dgm:pt modelId="{AC14B204-3AB6-45B8-A34B-E12E847CF3A9}" type="pres">
      <dgm:prSet presAssocID="{FEAD8BDD-7F25-43CB-B7A2-037EE13840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7174D7C-94D6-4FD4-8B89-26F14AEF903F}" type="pres">
      <dgm:prSet presAssocID="{FEAD8BDD-7F25-43CB-B7A2-037EE13840B5}" presName="spaceRect" presStyleCnt="0"/>
      <dgm:spPr/>
    </dgm:pt>
    <dgm:pt modelId="{6405CD83-BBA5-465F-9900-FFA87C490C86}" type="pres">
      <dgm:prSet presAssocID="{FEAD8BDD-7F25-43CB-B7A2-037EE13840B5}" presName="parTx" presStyleLbl="revTx" presStyleIdx="1" presStyleCnt="3">
        <dgm:presLayoutVars>
          <dgm:chMax val="0"/>
          <dgm:chPref val="0"/>
        </dgm:presLayoutVars>
      </dgm:prSet>
      <dgm:spPr/>
    </dgm:pt>
    <dgm:pt modelId="{0CECEE37-AA92-4BD8-A5FB-4CA340B8F2FE}" type="pres">
      <dgm:prSet presAssocID="{6BCC124F-E276-4012-A077-067450121BE4}" presName="sibTrans" presStyleCnt="0"/>
      <dgm:spPr/>
    </dgm:pt>
    <dgm:pt modelId="{9F3F07F0-5425-48B4-A080-6FFD94E8649F}" type="pres">
      <dgm:prSet presAssocID="{0F979C5F-ADD6-4101-8726-51120FACFCBD}" presName="compNode" presStyleCnt="0"/>
      <dgm:spPr/>
    </dgm:pt>
    <dgm:pt modelId="{D6D5187A-50E0-4598-AB27-4BC8006889A1}" type="pres">
      <dgm:prSet presAssocID="{0F979C5F-ADD6-4101-8726-51120FACFCBD}" presName="bgRect" presStyleLbl="bgShp" presStyleIdx="2" presStyleCnt="3"/>
      <dgm:spPr/>
    </dgm:pt>
    <dgm:pt modelId="{36CFB624-9891-43C9-A88F-1CDD30F536ED}" type="pres">
      <dgm:prSet presAssocID="{0F979C5F-ADD6-4101-8726-51120FACFC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84D76E09-DDFB-43DF-A4BF-528D305DC45B}" type="pres">
      <dgm:prSet presAssocID="{0F979C5F-ADD6-4101-8726-51120FACFCBD}" presName="spaceRect" presStyleCnt="0"/>
      <dgm:spPr/>
    </dgm:pt>
    <dgm:pt modelId="{23CBE050-4F03-44DB-9737-1ED12430CAA3}" type="pres">
      <dgm:prSet presAssocID="{0F979C5F-ADD6-4101-8726-51120FACFC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2B2638-8F95-4A1D-AD99-D4189F7E0EDB}" type="presOf" srcId="{0F979C5F-ADD6-4101-8726-51120FACFCBD}" destId="{23CBE050-4F03-44DB-9737-1ED12430CAA3}" srcOrd="0" destOrd="0" presId="urn:microsoft.com/office/officeart/2018/2/layout/IconVerticalSolidList"/>
    <dgm:cxn modelId="{5D94EB44-76E4-461D-A2ED-AC06FA472B32}" type="presOf" srcId="{FFF74824-751B-4659-8DF3-EEFB43BB4671}" destId="{4C0194C5-BA34-4916-95FC-25F05A69750A}" srcOrd="0" destOrd="0" presId="urn:microsoft.com/office/officeart/2018/2/layout/IconVerticalSolidList"/>
    <dgm:cxn modelId="{11FDB755-96DC-4F0C-8ECB-6E3D03F6AA8D}" type="presOf" srcId="{FEAD8BDD-7F25-43CB-B7A2-037EE13840B5}" destId="{6405CD83-BBA5-465F-9900-FFA87C490C86}" srcOrd="0" destOrd="0" presId="urn:microsoft.com/office/officeart/2018/2/layout/IconVerticalSolidList"/>
    <dgm:cxn modelId="{74D44B66-E66C-4505-8B4C-07087DFF438C}" srcId="{107A26E7-E2FB-48FA-86C1-40A6D31997E9}" destId="{FEAD8BDD-7F25-43CB-B7A2-037EE13840B5}" srcOrd="1" destOrd="0" parTransId="{0D852888-3C27-430A-85E6-6457389117B6}" sibTransId="{6BCC124F-E276-4012-A077-067450121BE4}"/>
    <dgm:cxn modelId="{C4B8D573-EC4A-4EDC-924A-F5D4A0B3411E}" type="presOf" srcId="{107A26E7-E2FB-48FA-86C1-40A6D31997E9}" destId="{F3AB034C-7025-4355-B081-A01617758F46}" srcOrd="0" destOrd="0" presId="urn:microsoft.com/office/officeart/2018/2/layout/IconVerticalSolidList"/>
    <dgm:cxn modelId="{1355D29A-6282-47B4-BD97-10A81B89F4FE}" srcId="{107A26E7-E2FB-48FA-86C1-40A6D31997E9}" destId="{0F979C5F-ADD6-4101-8726-51120FACFCBD}" srcOrd="2" destOrd="0" parTransId="{9C90DE1F-9C12-409E-A8E6-6C9EDB898928}" sibTransId="{E0CE34A0-4701-4A29-93E5-84B69518CBA1}"/>
    <dgm:cxn modelId="{F2E483E2-7150-4D93-AA88-F412B67AB6DE}" srcId="{107A26E7-E2FB-48FA-86C1-40A6D31997E9}" destId="{FFF74824-751B-4659-8DF3-EEFB43BB4671}" srcOrd="0" destOrd="0" parTransId="{7FBCD558-A7C1-44B3-8061-37F31A5D8903}" sibTransId="{B6626351-F1A2-4FFB-B2C7-3584817A637C}"/>
    <dgm:cxn modelId="{D755EBE3-A346-4C0A-8EAD-C123197A4CD1}" type="presParOf" srcId="{F3AB034C-7025-4355-B081-A01617758F46}" destId="{D40269E2-F141-49C2-85E8-63FF9ECE2F5B}" srcOrd="0" destOrd="0" presId="urn:microsoft.com/office/officeart/2018/2/layout/IconVerticalSolidList"/>
    <dgm:cxn modelId="{F32DE199-71BF-4442-BC4E-F8E19FE0AEE5}" type="presParOf" srcId="{D40269E2-F141-49C2-85E8-63FF9ECE2F5B}" destId="{1626D071-FF91-4270-B834-95D55883839C}" srcOrd="0" destOrd="0" presId="urn:microsoft.com/office/officeart/2018/2/layout/IconVerticalSolidList"/>
    <dgm:cxn modelId="{6009723F-DE4D-467A-B6DF-3529FAC2B034}" type="presParOf" srcId="{D40269E2-F141-49C2-85E8-63FF9ECE2F5B}" destId="{94E40999-2E92-4765-8FEC-5A43A2E2EBB7}" srcOrd="1" destOrd="0" presId="urn:microsoft.com/office/officeart/2018/2/layout/IconVerticalSolidList"/>
    <dgm:cxn modelId="{75BD91D7-41FF-4317-A1C6-9C1AC53E39D9}" type="presParOf" srcId="{D40269E2-F141-49C2-85E8-63FF9ECE2F5B}" destId="{16A7CF3E-BC28-43D1-9D1B-BF3BF00CCD77}" srcOrd="2" destOrd="0" presId="urn:microsoft.com/office/officeart/2018/2/layout/IconVerticalSolidList"/>
    <dgm:cxn modelId="{DD0D7ED6-83E7-41B0-9821-9F2B4DECFA24}" type="presParOf" srcId="{D40269E2-F141-49C2-85E8-63FF9ECE2F5B}" destId="{4C0194C5-BA34-4916-95FC-25F05A69750A}" srcOrd="3" destOrd="0" presId="urn:microsoft.com/office/officeart/2018/2/layout/IconVerticalSolidList"/>
    <dgm:cxn modelId="{48D4EE8D-A354-4B0C-B91A-A515F0E85908}" type="presParOf" srcId="{F3AB034C-7025-4355-B081-A01617758F46}" destId="{B4E4859F-CD71-48F4-AB30-B2D3B172B635}" srcOrd="1" destOrd="0" presId="urn:microsoft.com/office/officeart/2018/2/layout/IconVerticalSolidList"/>
    <dgm:cxn modelId="{321A2F03-DD03-47F7-A666-82233CBF0184}" type="presParOf" srcId="{F3AB034C-7025-4355-B081-A01617758F46}" destId="{6A021456-3B57-4C64-A6EB-0201E00558CF}" srcOrd="2" destOrd="0" presId="urn:microsoft.com/office/officeart/2018/2/layout/IconVerticalSolidList"/>
    <dgm:cxn modelId="{C6DEA13B-163E-482D-B88F-F45499D49C92}" type="presParOf" srcId="{6A021456-3B57-4C64-A6EB-0201E00558CF}" destId="{648EC4AA-DB3D-4E8A-BFC7-0BC9D77C8239}" srcOrd="0" destOrd="0" presId="urn:microsoft.com/office/officeart/2018/2/layout/IconVerticalSolidList"/>
    <dgm:cxn modelId="{601BEFC2-4E6B-44C9-B5F2-AC26F7EB4D23}" type="presParOf" srcId="{6A021456-3B57-4C64-A6EB-0201E00558CF}" destId="{AC14B204-3AB6-45B8-A34B-E12E847CF3A9}" srcOrd="1" destOrd="0" presId="urn:microsoft.com/office/officeart/2018/2/layout/IconVerticalSolidList"/>
    <dgm:cxn modelId="{01105B0A-CF3D-4ACC-BA91-168F860844B4}" type="presParOf" srcId="{6A021456-3B57-4C64-A6EB-0201E00558CF}" destId="{F7174D7C-94D6-4FD4-8B89-26F14AEF903F}" srcOrd="2" destOrd="0" presId="urn:microsoft.com/office/officeart/2018/2/layout/IconVerticalSolidList"/>
    <dgm:cxn modelId="{643C5D1A-4712-430F-B31E-3AE6CAB37D23}" type="presParOf" srcId="{6A021456-3B57-4C64-A6EB-0201E00558CF}" destId="{6405CD83-BBA5-465F-9900-FFA87C490C86}" srcOrd="3" destOrd="0" presId="urn:microsoft.com/office/officeart/2018/2/layout/IconVerticalSolidList"/>
    <dgm:cxn modelId="{EA2FF12A-91BC-4859-92E3-E5C3B42B3638}" type="presParOf" srcId="{F3AB034C-7025-4355-B081-A01617758F46}" destId="{0CECEE37-AA92-4BD8-A5FB-4CA340B8F2FE}" srcOrd="3" destOrd="0" presId="urn:microsoft.com/office/officeart/2018/2/layout/IconVerticalSolidList"/>
    <dgm:cxn modelId="{94B7101F-04F2-4C3F-9885-68AB05AAA408}" type="presParOf" srcId="{F3AB034C-7025-4355-B081-A01617758F46}" destId="{9F3F07F0-5425-48B4-A080-6FFD94E8649F}" srcOrd="4" destOrd="0" presId="urn:microsoft.com/office/officeart/2018/2/layout/IconVerticalSolidList"/>
    <dgm:cxn modelId="{B1952586-EEB0-4D78-B340-89E0F9ACF6D4}" type="presParOf" srcId="{9F3F07F0-5425-48B4-A080-6FFD94E8649F}" destId="{D6D5187A-50E0-4598-AB27-4BC8006889A1}" srcOrd="0" destOrd="0" presId="urn:microsoft.com/office/officeart/2018/2/layout/IconVerticalSolidList"/>
    <dgm:cxn modelId="{C2A0F1BD-107D-4D0B-933C-9F510A7CF37D}" type="presParOf" srcId="{9F3F07F0-5425-48B4-A080-6FFD94E8649F}" destId="{36CFB624-9891-43C9-A88F-1CDD30F536ED}" srcOrd="1" destOrd="0" presId="urn:microsoft.com/office/officeart/2018/2/layout/IconVerticalSolidList"/>
    <dgm:cxn modelId="{FFB714D0-2BED-4998-85B6-AE9DC6BC0B9E}" type="presParOf" srcId="{9F3F07F0-5425-48B4-A080-6FFD94E8649F}" destId="{84D76E09-DDFB-43DF-A4BF-528D305DC45B}" srcOrd="2" destOrd="0" presId="urn:microsoft.com/office/officeart/2018/2/layout/IconVerticalSolidList"/>
    <dgm:cxn modelId="{B155EE18-343E-4A23-A50F-2B1C85C2DA76}" type="presParOf" srcId="{9F3F07F0-5425-48B4-A080-6FFD94E8649F}" destId="{23CBE050-4F03-44DB-9737-1ED12430CA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D071-FF91-4270-B834-95D55883839C}">
      <dsp:nvSpPr>
        <dsp:cNvPr id="0" name=""/>
        <dsp:cNvSpPr/>
      </dsp:nvSpPr>
      <dsp:spPr>
        <a:xfrm>
          <a:off x="0" y="621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0999-2E92-4765-8FEC-5A43A2E2EBB7}">
      <dsp:nvSpPr>
        <dsp:cNvPr id="0" name=""/>
        <dsp:cNvSpPr/>
      </dsp:nvSpPr>
      <dsp:spPr>
        <a:xfrm>
          <a:off x="439582" y="327583"/>
          <a:ext cx="799241" cy="799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94C5-BA34-4916-95FC-25F05A69750A}">
      <dsp:nvSpPr>
        <dsp:cNvPr id="0" name=""/>
        <dsp:cNvSpPr/>
      </dsp:nvSpPr>
      <dsp:spPr>
        <a:xfrm>
          <a:off x="1678407" y="621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Motion Sensing</a:t>
          </a:r>
        </a:p>
      </dsp:txBody>
      <dsp:txXfrm>
        <a:off x="1678407" y="621"/>
        <a:ext cx="6049859" cy="1453166"/>
      </dsp:txXfrm>
    </dsp:sp>
    <dsp:sp modelId="{648EC4AA-DB3D-4E8A-BFC7-0BC9D77C8239}">
      <dsp:nvSpPr>
        <dsp:cNvPr id="0" name=""/>
        <dsp:cNvSpPr/>
      </dsp:nvSpPr>
      <dsp:spPr>
        <a:xfrm>
          <a:off x="0" y="1817078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4B204-3AB6-45B8-A34B-E12E847CF3A9}">
      <dsp:nvSpPr>
        <dsp:cNvPr id="0" name=""/>
        <dsp:cNvSpPr/>
      </dsp:nvSpPr>
      <dsp:spPr>
        <a:xfrm>
          <a:off x="439582" y="2144041"/>
          <a:ext cx="799241" cy="799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5CD83-BBA5-465F-9900-FFA87C490C86}">
      <dsp:nvSpPr>
        <dsp:cNvPr id="0" name=""/>
        <dsp:cNvSpPr/>
      </dsp:nvSpPr>
      <dsp:spPr>
        <a:xfrm>
          <a:off x="1678407" y="1817078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Communication</a:t>
          </a:r>
        </a:p>
      </dsp:txBody>
      <dsp:txXfrm>
        <a:off x="1678407" y="1817078"/>
        <a:ext cx="6049859" cy="1453166"/>
      </dsp:txXfrm>
    </dsp:sp>
    <dsp:sp modelId="{D6D5187A-50E0-4598-AB27-4BC8006889A1}">
      <dsp:nvSpPr>
        <dsp:cNvPr id="0" name=""/>
        <dsp:cNvSpPr/>
      </dsp:nvSpPr>
      <dsp:spPr>
        <a:xfrm>
          <a:off x="0" y="3633536"/>
          <a:ext cx="7728267" cy="14531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FB624-9891-43C9-A88F-1CDD30F536ED}">
      <dsp:nvSpPr>
        <dsp:cNvPr id="0" name=""/>
        <dsp:cNvSpPr/>
      </dsp:nvSpPr>
      <dsp:spPr>
        <a:xfrm>
          <a:off x="439582" y="3960499"/>
          <a:ext cx="799241" cy="7992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BE050-4F03-44DB-9737-1ED12430CAA3}">
      <dsp:nvSpPr>
        <dsp:cNvPr id="0" name=""/>
        <dsp:cNvSpPr/>
      </dsp:nvSpPr>
      <dsp:spPr>
        <a:xfrm>
          <a:off x="1678407" y="3633536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Closed loop motion control</a:t>
          </a:r>
        </a:p>
      </dsp:txBody>
      <dsp:txXfrm>
        <a:off x="1678407" y="3633536"/>
        <a:ext cx="6049859" cy="1453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F9DD-4FA2-CD47-8473-24CE0085C4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A64E5-F5FE-4C49-B48D-AEFA3BB4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5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9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A64E5-F5FE-4C49-B48D-AEFA3BB458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5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2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4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0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C440-E20C-A74B-ADD7-7DCC1BCEA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ELEC 3300</a:t>
            </a:r>
            <a:br>
              <a:rPr lang="en-US"/>
            </a:br>
            <a:r>
              <a:rPr lang="en-US"/>
              <a:t>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0DC2F-5FE0-8B45-AC66-CD8045FA8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Ieong, Zi Liang </a:t>
            </a:r>
            <a:r>
              <a:rPr lang="en-US" err="1"/>
              <a:t>jason</a:t>
            </a:r>
            <a:r>
              <a:rPr lang="en-US"/>
              <a:t> (zljieong)</a:t>
            </a:r>
          </a:p>
          <a:p>
            <a:r>
              <a:rPr lang="en-US"/>
              <a:t>Yim Man Chak (</a:t>
            </a:r>
            <a:r>
              <a:rPr lang="en-US" err="1"/>
              <a:t>mcyim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03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E6AB825B-631F-41A3-9B1F-B385F2D3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92" y="3978478"/>
            <a:ext cx="5947507" cy="2750122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1C1AA0C7-39A0-4A8B-9454-3143B04C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45" y="290341"/>
            <a:ext cx="2743200" cy="1216855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C5FEE35E-04E6-40FB-970A-75DD2928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38831" y="339188"/>
            <a:ext cx="2610338" cy="116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Communication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FD990-A315-0E4B-8618-2FAFB387D898}"/>
              </a:ext>
            </a:extLst>
          </p:cNvPr>
          <p:cNvSpPr/>
          <p:nvPr/>
        </p:nvSpPr>
        <p:spPr>
          <a:xfrm>
            <a:off x="4383045" y="433070"/>
            <a:ext cx="26654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/>
              <a:t>🎮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78403-D531-3C4E-A265-DBB53693812A}"/>
              </a:ext>
            </a:extLst>
          </p:cNvPr>
          <p:cNvSpPr/>
          <p:nvPr/>
        </p:nvSpPr>
        <p:spPr>
          <a:xfrm>
            <a:off x="9595906" y="472147"/>
            <a:ext cx="1029449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/>
              <a:t>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37B4B-F26F-4965-A0BB-19EF9FCDA8AF}"/>
              </a:ext>
            </a:extLst>
          </p:cNvPr>
          <p:cNvSpPr txBox="1"/>
          <p:nvPr/>
        </p:nvSpPr>
        <p:spPr>
          <a:xfrm>
            <a:off x="5574324" y="1803400"/>
            <a:ext cx="54981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Target: wireless control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Options: WIFI / Bluetooth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Bluetooth is good enough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Consumes less power and computational power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Hardware Used: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HC05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Protocol: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UART</a:t>
            </a:r>
          </a:p>
        </p:txBody>
      </p:sp>
    </p:spTree>
    <p:extLst>
      <p:ext uri="{BB962C8B-B14F-4D97-AF65-F5344CB8AC3E}">
        <p14:creationId xmlns:p14="http://schemas.microsoft.com/office/powerpoint/2010/main" val="636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/>
              <a:t>Closed Loop Motion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23317-BB7B-954E-A9E8-393109A785BA}"/>
              </a:ext>
            </a:extLst>
          </p:cNvPr>
          <p:cNvSpPr/>
          <p:nvPr/>
        </p:nvSpPr>
        <p:spPr>
          <a:xfrm>
            <a:off x="4042454" y="706608"/>
            <a:ext cx="1029449" cy="8309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/>
              <a:t>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F5C91-5353-46DD-A9DF-D19FE49EE896}"/>
              </a:ext>
            </a:extLst>
          </p:cNvPr>
          <p:cNvSpPr txBox="1"/>
          <p:nvPr/>
        </p:nvSpPr>
        <p:spPr>
          <a:xfrm>
            <a:off x="5945554" y="699477"/>
            <a:ext cx="54981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Mechanical problems: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Each Omni wheel introduce error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Hardware and Software </a:t>
            </a:r>
            <a:r>
              <a:rPr lang="en-US">
                <a:ea typeface="+mn-lt"/>
                <a:cs typeface="+mn-lt"/>
              </a:rPr>
              <a:t>solution: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Encoder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Individual PID control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/>
              <a:t>MPU6050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Global speed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82C68-7443-46C4-9C5F-8D8313D17364}"/>
              </a:ext>
            </a:extLst>
          </p:cNvPr>
          <p:cNvSpPr txBox="1"/>
          <p:nvPr/>
        </p:nvSpPr>
        <p:spPr>
          <a:xfrm>
            <a:off x="308708" y="627770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Image source: https://www.roboteq.com/images/article-images/frontpage/wheel-rotations.jpg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9847F50-84CD-4CED-81F9-944100D0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77" y="2962894"/>
            <a:ext cx="6631353" cy="36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Additional Features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A4CBE-181C-C54B-B649-068983885558}"/>
              </a:ext>
            </a:extLst>
          </p:cNvPr>
          <p:cNvCxnSpPr/>
          <p:nvPr/>
        </p:nvCxnSpPr>
        <p:spPr>
          <a:xfrm>
            <a:off x="7620000" y="592015"/>
            <a:ext cx="0" cy="5673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2BFD990-A315-0E4B-8618-2FAFB387D898}"/>
              </a:ext>
            </a:extLst>
          </p:cNvPr>
          <p:cNvSpPr/>
          <p:nvPr/>
        </p:nvSpPr>
        <p:spPr>
          <a:xfrm>
            <a:off x="5125507" y="569839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🎮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278403-D531-3C4E-A265-DBB53693812A}"/>
              </a:ext>
            </a:extLst>
          </p:cNvPr>
          <p:cNvSpPr/>
          <p:nvPr/>
        </p:nvSpPr>
        <p:spPr>
          <a:xfrm>
            <a:off x="9498214" y="569839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/>
              <a:t>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FF99F-D8D1-3C4A-9D93-80D7C40965E4}"/>
              </a:ext>
            </a:extLst>
          </p:cNvPr>
          <p:cNvSpPr txBox="1"/>
          <p:nvPr/>
        </p:nvSpPr>
        <p:spPr>
          <a:xfrm>
            <a:off x="3758438" y="1352445"/>
            <a:ext cx="33035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Battery</a:t>
            </a:r>
          </a:p>
          <a:p>
            <a:pPr algn="ctr"/>
            <a:r>
              <a:rPr lang="en-US"/>
              <a:t>Then it’s truly handheld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Vibration Motor</a:t>
            </a:r>
          </a:p>
          <a:p>
            <a:pPr algn="ctr"/>
            <a:r>
              <a:rPr lang="en-US"/>
              <a:t>Alerting user of events, e.g., low battery, car collision </a:t>
            </a:r>
          </a:p>
          <a:p>
            <a:pPr algn="ctr"/>
            <a:endParaRPr lang="en-US"/>
          </a:p>
          <a:p>
            <a:pPr algn="ctr"/>
            <a:r>
              <a:rPr lang="en-US" b="1"/>
              <a:t>I2C LCD &amp; Buttons</a:t>
            </a:r>
          </a:p>
          <a:p>
            <a:pPr algn="ctr"/>
            <a:r>
              <a:rPr lang="en-US"/>
              <a:t>Interaction with user and provide remote and car info</a:t>
            </a:r>
          </a:p>
          <a:p>
            <a:pPr algn="ctr"/>
            <a:endParaRPr lang="en-US"/>
          </a:p>
          <a:p>
            <a:pPr algn="ctr"/>
            <a:r>
              <a:rPr lang="en-US" b="1"/>
              <a:t>RGB LED</a:t>
            </a:r>
          </a:p>
          <a:p>
            <a:pPr algn="ctr"/>
            <a:r>
              <a:rPr lang="en-US"/>
              <a:t>Better user experience</a:t>
            </a:r>
          </a:p>
          <a:p>
            <a:pPr algn="ctr"/>
            <a:endParaRPr lang="en-US"/>
          </a:p>
          <a:p>
            <a:pPr algn="ctr"/>
            <a:r>
              <a:rPr lang="en-US" b="1"/>
              <a:t>IR pulse sensor</a:t>
            </a:r>
          </a:p>
          <a:p>
            <a:pPr algn="ctr"/>
            <a:r>
              <a:rPr lang="en-US"/>
              <a:t>User pulse checking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22D85-9908-3245-84F9-4A4DB14E8697}"/>
              </a:ext>
            </a:extLst>
          </p:cNvPr>
          <p:cNvSpPr txBox="1"/>
          <p:nvPr/>
        </p:nvSpPr>
        <p:spPr>
          <a:xfrm>
            <a:off x="8131144" y="1906442"/>
            <a:ext cx="3303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Battery</a:t>
            </a:r>
          </a:p>
          <a:p>
            <a:pPr algn="ctr"/>
            <a:r>
              <a:rPr lang="en-US"/>
              <a:t>No more cable!</a:t>
            </a:r>
          </a:p>
          <a:p>
            <a:pPr algn="ctr"/>
            <a:endParaRPr lang="en-US"/>
          </a:p>
          <a:p>
            <a:pPr algn="ctr"/>
            <a:r>
              <a:rPr lang="en-US" b="1"/>
              <a:t>3 TOF Sensors</a:t>
            </a:r>
          </a:p>
          <a:p>
            <a:pPr algn="ctr"/>
            <a:r>
              <a:rPr lang="en-US"/>
              <a:t>Distance detection for preventing wall collision</a:t>
            </a:r>
          </a:p>
          <a:p>
            <a:pPr algn="ctr"/>
            <a:endParaRPr lang="en-US"/>
          </a:p>
          <a:p>
            <a:pPr algn="ctr"/>
            <a:r>
              <a:rPr lang="en-US" b="1"/>
              <a:t>6 RGB LEDs</a:t>
            </a:r>
          </a:p>
          <a:p>
            <a:pPr algn="ctr"/>
            <a:r>
              <a:rPr lang="en-US"/>
              <a:t>Better user experience</a:t>
            </a:r>
          </a:p>
          <a:p>
            <a:pPr algn="ctr"/>
            <a:endParaRPr lang="en-US"/>
          </a:p>
          <a:p>
            <a:pPr algn="ctr"/>
            <a:r>
              <a:rPr lang="en-US" b="1"/>
              <a:t>EEPROM</a:t>
            </a:r>
          </a:p>
          <a:p>
            <a:pPr algn="ctr"/>
            <a:r>
              <a:rPr lang="en-US"/>
              <a:t>Storing calibration</a:t>
            </a:r>
          </a:p>
        </p:txBody>
      </p:sp>
    </p:spTree>
    <p:extLst>
      <p:ext uri="{BB962C8B-B14F-4D97-AF65-F5344CB8AC3E}">
        <p14:creationId xmlns:p14="http://schemas.microsoft.com/office/powerpoint/2010/main" val="1292539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/>
              <a:t>Difficulties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176063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Difficulties &amp; Limitations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FD990-A315-0E4B-8618-2FAFB387D898}"/>
              </a:ext>
            </a:extLst>
          </p:cNvPr>
          <p:cNvSpPr/>
          <p:nvPr/>
        </p:nvSpPr>
        <p:spPr>
          <a:xfrm>
            <a:off x="3853920" y="2134940"/>
            <a:ext cx="7404631" cy="25789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/>
              <a:t>🎮: Control method can be difficult to adapt</a:t>
            </a:r>
          </a:p>
          <a:p>
            <a:pPr>
              <a:lnSpc>
                <a:spcPct val="150000"/>
              </a:lnSpc>
            </a:pPr>
            <a:r>
              <a:rPr lang="en-US" sz="2200"/>
              <a:t>🎮: Limited control distance due to short BT coverage</a:t>
            </a:r>
          </a:p>
          <a:p>
            <a:pPr>
              <a:lnSpc>
                <a:spcPct val="150000"/>
              </a:lnSpc>
            </a:pPr>
            <a:endParaRPr lang="en-US" sz="2200"/>
          </a:p>
          <a:p>
            <a:pPr>
              <a:lnSpc>
                <a:spcPct val="150000"/>
              </a:lnSpc>
            </a:pPr>
            <a:r>
              <a:rPr lang="en-US" sz="2200"/>
              <a:t>🤖: No camera (difficult for analysis and self-positioning)</a:t>
            </a:r>
          </a:p>
          <a:p>
            <a:pPr>
              <a:lnSpc>
                <a:spcPct val="150000"/>
              </a:lnSpc>
            </a:pPr>
            <a:r>
              <a:rPr lang="en-US" sz="2200"/>
              <a:t>🤖: Difficult to evaluate control performance</a:t>
            </a:r>
          </a:p>
        </p:txBody>
      </p:sp>
    </p:spTree>
    <p:extLst>
      <p:ext uri="{BB962C8B-B14F-4D97-AF65-F5344CB8AC3E}">
        <p14:creationId xmlns:p14="http://schemas.microsoft.com/office/powerpoint/2010/main" val="135632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/>
              <a:t>Reinventing remote robot with 3D input</a:t>
            </a:r>
          </a:p>
        </p:txBody>
      </p:sp>
    </p:spTree>
    <p:extLst>
      <p:ext uri="{BB962C8B-B14F-4D97-AF65-F5344CB8AC3E}">
        <p14:creationId xmlns:p14="http://schemas.microsoft.com/office/powerpoint/2010/main" val="1671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Behind…</a:t>
            </a:r>
          </a:p>
        </p:txBody>
      </p:sp>
      <p:pic>
        <p:nvPicPr>
          <p:cNvPr id="1026" name="Picture 2" descr="The Best Raspberry Pi 3 Kits for Robotics | Into Robotics">
            <a:extLst>
              <a:ext uri="{FF2B5EF4-FFF2-40B4-BE49-F238E27FC236}">
                <a16:creationId xmlns:a16="http://schemas.microsoft.com/office/drawing/2014/main" id="{B23CE4B6-46BA-9049-906F-5B55F253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425" y="1992075"/>
            <a:ext cx="2846960" cy="17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6F6A3-BAA4-1347-B80B-8227174EB552}"/>
              </a:ext>
            </a:extLst>
          </p:cNvPr>
          <p:cNvSpPr/>
          <p:nvPr/>
        </p:nvSpPr>
        <p:spPr>
          <a:xfrm>
            <a:off x="19048" y="6147915"/>
            <a:ext cx="64027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References:</a:t>
            </a:r>
          </a:p>
          <a:p>
            <a:r>
              <a:rPr lang="en-US" sz="900"/>
              <a:t>Right: The Best Raspberry Pi 3 Kits for Robotics</a:t>
            </a:r>
          </a:p>
          <a:p>
            <a:r>
              <a:rPr lang="en-US" sz="900"/>
              <a:t>Left: RC King 27Mhz Remote Control, Remote Controller Transmitter Controller Accessories for Kids Ride On Car Replacement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2DE7A-7E9D-774B-BD47-24E45004E896}"/>
              </a:ext>
            </a:extLst>
          </p:cNvPr>
          <p:cNvSpPr txBox="1"/>
          <p:nvPr/>
        </p:nvSpPr>
        <p:spPr>
          <a:xfrm>
            <a:off x="8259143" y="3787660"/>
            <a:ext cx="330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Traditional robots with 2 wheels are capable of only turn left/right, forward/backward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70510-4F3A-DE4B-A779-E4FC58EF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21912" y="1552592"/>
            <a:ext cx="1731019" cy="2667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4835B-E878-3644-B56E-52E4704C82E4}"/>
              </a:ext>
            </a:extLst>
          </p:cNvPr>
          <p:cNvSpPr txBox="1"/>
          <p:nvPr/>
        </p:nvSpPr>
        <p:spPr>
          <a:xfrm>
            <a:off x="3535658" y="3879993"/>
            <a:ext cx="33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2D input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AD64D24-934B-454D-941C-B88EBCAE3811}"/>
              </a:ext>
            </a:extLst>
          </p:cNvPr>
          <p:cNvSpPr/>
          <p:nvPr/>
        </p:nvSpPr>
        <p:spPr>
          <a:xfrm rot="5400000">
            <a:off x="6803035" y="2504259"/>
            <a:ext cx="1402680" cy="7644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Behind…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6F6A3-BAA4-1347-B80B-8227174EB552}"/>
              </a:ext>
            </a:extLst>
          </p:cNvPr>
          <p:cNvSpPr/>
          <p:nvPr/>
        </p:nvSpPr>
        <p:spPr>
          <a:xfrm>
            <a:off x="19048" y="6147915"/>
            <a:ext cx="24865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References:</a:t>
            </a:r>
          </a:p>
          <a:p>
            <a:r>
              <a:rPr lang="en-US" sz="900"/>
              <a:t>Right: How to build an Omni Wheels Robot</a:t>
            </a:r>
          </a:p>
          <a:p>
            <a:r>
              <a:rPr lang="en-US" sz="900"/>
              <a:t>Left: Motion-sensing game controllers explained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2DE7A-7E9D-774B-BD47-24E45004E896}"/>
              </a:ext>
            </a:extLst>
          </p:cNvPr>
          <p:cNvSpPr txBox="1"/>
          <p:nvPr/>
        </p:nvSpPr>
        <p:spPr>
          <a:xfrm>
            <a:off x="7944475" y="4455872"/>
            <a:ext cx="3932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Omni Wheels Robot capable of rotating around Z-axis and forward/backward towards any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835B-E878-3644-B56E-52E4704C82E4}"/>
              </a:ext>
            </a:extLst>
          </p:cNvPr>
          <p:cNvSpPr txBox="1"/>
          <p:nvPr/>
        </p:nvSpPr>
        <p:spPr>
          <a:xfrm>
            <a:off x="3561250" y="4670109"/>
            <a:ext cx="33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3D motion input?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AD64D24-934B-454D-941C-B88EBCAE3811}"/>
              </a:ext>
            </a:extLst>
          </p:cNvPr>
          <p:cNvSpPr/>
          <p:nvPr/>
        </p:nvSpPr>
        <p:spPr>
          <a:xfrm rot="5400000">
            <a:off x="6803035" y="3172471"/>
            <a:ext cx="1402680" cy="7644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F526F-9DD4-114A-BC67-3EDA2C7345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784" y="1742157"/>
            <a:ext cx="2632241" cy="271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38E61-8EC2-3447-94FC-74AACEE7F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16" r="8989"/>
          <a:stretch/>
        </p:blipFill>
        <p:spPr>
          <a:xfrm>
            <a:off x="3773859" y="1956394"/>
            <a:ext cx="2878309" cy="2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0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AAB70C-0EA8-2049-A75B-7AC7C2E36134}"/>
              </a:ext>
            </a:extLst>
          </p:cNvPr>
          <p:cNvSpPr/>
          <p:nvPr/>
        </p:nvSpPr>
        <p:spPr>
          <a:xfrm>
            <a:off x="3773859" y="4314092"/>
            <a:ext cx="7949218" cy="17587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Deliverables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06F6A3-BAA4-1347-B80B-8227174EB552}"/>
              </a:ext>
            </a:extLst>
          </p:cNvPr>
          <p:cNvSpPr/>
          <p:nvPr/>
        </p:nvSpPr>
        <p:spPr>
          <a:xfrm>
            <a:off x="19048" y="6147915"/>
            <a:ext cx="24865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/>
              <a:t>References:</a:t>
            </a:r>
          </a:p>
          <a:p>
            <a:r>
              <a:rPr lang="en-US" sz="900"/>
              <a:t>Right: How to build an Omni Wheels Robot</a:t>
            </a:r>
          </a:p>
          <a:p>
            <a:r>
              <a:rPr lang="en-US" sz="900"/>
              <a:t>Left: Motion-sensing game controllers explained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2DE7A-7E9D-774B-BD47-24E45004E896}"/>
              </a:ext>
            </a:extLst>
          </p:cNvPr>
          <p:cNvSpPr txBox="1"/>
          <p:nvPr/>
        </p:nvSpPr>
        <p:spPr>
          <a:xfrm>
            <a:off x="7944475" y="3260125"/>
            <a:ext cx="3932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Omni Wheels Robot capable of rotating around Z-axis and forward/backward towards any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835B-E878-3644-B56E-52E4704C82E4}"/>
              </a:ext>
            </a:extLst>
          </p:cNvPr>
          <p:cNvSpPr txBox="1"/>
          <p:nvPr/>
        </p:nvSpPr>
        <p:spPr>
          <a:xfrm>
            <a:off x="3561250" y="3474362"/>
            <a:ext cx="33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3D motion input?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AD64D24-934B-454D-941C-B88EBCAE3811}"/>
              </a:ext>
            </a:extLst>
          </p:cNvPr>
          <p:cNvSpPr/>
          <p:nvPr/>
        </p:nvSpPr>
        <p:spPr>
          <a:xfrm rot="5400000">
            <a:off x="6803035" y="1976724"/>
            <a:ext cx="1402680" cy="7644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F526F-9DD4-114A-BC67-3EDA2C7345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4784" y="546410"/>
            <a:ext cx="2632241" cy="271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38E61-8EC2-3447-94FC-74AACEE7F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16" r="8989"/>
          <a:stretch/>
        </p:blipFill>
        <p:spPr>
          <a:xfrm>
            <a:off x="3773859" y="760647"/>
            <a:ext cx="2878309" cy="2713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38EBB1-BA34-344F-95D1-B5FDBD13EF50}"/>
              </a:ext>
            </a:extLst>
          </p:cNvPr>
          <p:cNvSpPr txBox="1"/>
          <p:nvPr/>
        </p:nvSpPr>
        <p:spPr>
          <a:xfrm>
            <a:off x="3929745" y="4500947"/>
            <a:ext cx="2566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🎮</a:t>
            </a:r>
          </a:p>
          <a:p>
            <a:pPr algn="ctr"/>
            <a:r>
              <a:rPr lang="en-US"/>
              <a:t>Handheld remote controller with motion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B01E6-6AD3-CF49-AADC-847567AD6C1B}"/>
              </a:ext>
            </a:extLst>
          </p:cNvPr>
          <p:cNvSpPr txBox="1"/>
          <p:nvPr/>
        </p:nvSpPr>
        <p:spPr>
          <a:xfrm>
            <a:off x="8368035" y="4639446"/>
            <a:ext cx="3085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🤖</a:t>
            </a:r>
          </a:p>
          <a:p>
            <a:pPr algn="ctr"/>
            <a:r>
              <a:rPr lang="en-US"/>
              <a:t>Omni Wheels Robot </a:t>
            </a:r>
          </a:p>
          <a:p>
            <a:pPr algn="ctr"/>
            <a:r>
              <a:rPr lang="en-US"/>
              <a:t>with 3 wheels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46180168-232B-B14E-B19A-A8808A1F1F0B}"/>
              </a:ext>
            </a:extLst>
          </p:cNvPr>
          <p:cNvSpPr/>
          <p:nvPr/>
        </p:nvSpPr>
        <p:spPr>
          <a:xfrm>
            <a:off x="7006377" y="4876922"/>
            <a:ext cx="1484181" cy="6330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5674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AAB70C-0EA8-2049-A75B-7AC7C2E36134}"/>
              </a:ext>
            </a:extLst>
          </p:cNvPr>
          <p:cNvSpPr/>
          <p:nvPr/>
        </p:nvSpPr>
        <p:spPr>
          <a:xfrm>
            <a:off x="3773859" y="770773"/>
            <a:ext cx="7949218" cy="17587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B8E0-14FA-BA40-8434-F22B5D7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Deliverables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8EBB1-BA34-344F-95D1-B5FDBD13EF50}"/>
              </a:ext>
            </a:extLst>
          </p:cNvPr>
          <p:cNvSpPr txBox="1"/>
          <p:nvPr/>
        </p:nvSpPr>
        <p:spPr>
          <a:xfrm>
            <a:off x="3929745" y="957628"/>
            <a:ext cx="2566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🎮</a:t>
            </a:r>
          </a:p>
          <a:p>
            <a:pPr algn="ctr"/>
            <a:r>
              <a:rPr lang="en-US"/>
              <a:t>Handheld remote controller with motion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B01E6-6AD3-CF49-AADC-847567AD6C1B}"/>
              </a:ext>
            </a:extLst>
          </p:cNvPr>
          <p:cNvSpPr txBox="1"/>
          <p:nvPr/>
        </p:nvSpPr>
        <p:spPr>
          <a:xfrm>
            <a:off x="8368035" y="1096127"/>
            <a:ext cx="3085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🤖</a:t>
            </a:r>
          </a:p>
          <a:p>
            <a:pPr algn="ctr"/>
            <a:r>
              <a:rPr lang="en-US"/>
              <a:t>Omni Wheels Robot </a:t>
            </a:r>
          </a:p>
          <a:p>
            <a:pPr algn="ctr"/>
            <a:r>
              <a:rPr lang="en-US"/>
              <a:t>with 3 wheels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46180168-232B-B14E-B19A-A8808A1F1F0B}"/>
              </a:ext>
            </a:extLst>
          </p:cNvPr>
          <p:cNvSpPr/>
          <p:nvPr/>
        </p:nvSpPr>
        <p:spPr>
          <a:xfrm>
            <a:off x="7006377" y="1333603"/>
            <a:ext cx="1484181" cy="6330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Bluetooth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7B364-29B9-EB45-9C69-94353800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3" t="9167" r="10026" b="10354"/>
          <a:stretch/>
        </p:blipFill>
        <p:spPr>
          <a:xfrm>
            <a:off x="3773859" y="2655646"/>
            <a:ext cx="3441701" cy="3745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2367E-49A3-A545-AD6A-801E85CEF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7" t="6666" r="5819" b="4375"/>
          <a:stretch/>
        </p:blipFill>
        <p:spPr>
          <a:xfrm>
            <a:off x="7298637" y="2655646"/>
            <a:ext cx="4424440" cy="33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512-8790-0449-8D65-0DDADE41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C0EE-827F-2C42-B9C9-972BE32F3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/>
              <a:t>Remote 🎮</a:t>
            </a:r>
          </a:p>
          <a:p>
            <a:pPr algn="r"/>
            <a:r>
              <a:rPr lang="en-US"/>
              <a:t>Robot 🤖</a:t>
            </a:r>
          </a:p>
        </p:txBody>
      </p:sp>
    </p:spTree>
    <p:extLst>
      <p:ext uri="{BB962C8B-B14F-4D97-AF65-F5344CB8AC3E}">
        <p14:creationId xmlns:p14="http://schemas.microsoft.com/office/powerpoint/2010/main" val="306330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Functional Requirements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31C9C7ED-0250-43B1-B92F-A22DD1A9C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47945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98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8873-B6A1-3F44-AF8F-5D931D19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/>
              <a:t>Motion Sensing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359E10-77DB-3444-B67D-E30DCEB8FB2E}"/>
              </a:ext>
            </a:extLst>
          </p:cNvPr>
          <p:cNvSpPr/>
          <p:nvPr/>
        </p:nvSpPr>
        <p:spPr>
          <a:xfrm>
            <a:off x="4067999" y="706609"/>
            <a:ext cx="93084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800"/>
              <a:t>🎮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0EF6D-64DC-4D4B-A1B5-0D3AA794BDF1}"/>
              </a:ext>
            </a:extLst>
          </p:cNvPr>
          <p:cNvSpPr txBox="1"/>
          <p:nvPr/>
        </p:nvSpPr>
        <p:spPr>
          <a:xfrm>
            <a:off x="5945554" y="699477"/>
            <a:ext cx="54981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Hardware Used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MPU6050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Known issues: 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Gyroscope drifts</a:t>
            </a:r>
          </a:p>
          <a:p>
            <a:pPr marL="1200150" lvl="2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Accelerometer unstable</a:t>
            </a:r>
            <a:endParaRPr lang="en-US" err="1"/>
          </a:p>
          <a:p>
            <a:r>
              <a:rPr lang="en-US"/>
              <a:t>Software solution: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Complementary Filter / Kalmen Filter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444AEA-5AAE-43C8-92AD-9DE34897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54" y="3520130"/>
            <a:ext cx="7031892" cy="2807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DC333-12C4-49CE-8AEC-99FEE361F37A}"/>
              </a:ext>
            </a:extLst>
          </p:cNvPr>
          <p:cNvSpPr txBox="1"/>
          <p:nvPr/>
        </p:nvSpPr>
        <p:spPr>
          <a:xfrm>
            <a:off x="357554" y="62093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ea typeface="+mn-lt"/>
                <a:cs typeface="+mn-lt"/>
              </a:rPr>
              <a:t>Image source: https://robottini.altervista.org/kalman-filter-vs-complementary-filter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7957649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{416C907A-1C5C-C544-B613-D538ADFAE4F3}tf10001124</Template>
  <TotalTime>0</TotalTime>
  <Words>435</Words>
  <Application>Microsoft Macintosh PowerPoint</Application>
  <PresentationFormat>Widescreen</PresentationFormat>
  <Paragraphs>115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Arial,Sans-Serif</vt:lpstr>
      <vt:lpstr>Arial</vt:lpstr>
      <vt:lpstr>Calibri</vt:lpstr>
      <vt:lpstr>Corbel</vt:lpstr>
      <vt:lpstr>Wingdings 2</vt:lpstr>
      <vt:lpstr>Frame</vt:lpstr>
      <vt:lpstr>ELEC 3300 Proposal</vt:lpstr>
      <vt:lpstr>Project Idea</vt:lpstr>
      <vt:lpstr>Ideas Behind…</vt:lpstr>
      <vt:lpstr>Ideas Behind…</vt:lpstr>
      <vt:lpstr>Project Deliverables</vt:lpstr>
      <vt:lpstr>Project Deliverables</vt:lpstr>
      <vt:lpstr>Project Design</vt:lpstr>
      <vt:lpstr>Functional Requirements</vt:lpstr>
      <vt:lpstr>Motion Sensing</vt:lpstr>
      <vt:lpstr>Communication</vt:lpstr>
      <vt:lpstr>Closed Loop Motion Control</vt:lpstr>
      <vt:lpstr>Additional Features</vt:lpstr>
      <vt:lpstr>Challenges</vt:lpstr>
      <vt:lpstr>Difficulties &amp; 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 Chak YIM</dc:creator>
  <cp:lastModifiedBy>Man Chak YIM</cp:lastModifiedBy>
  <cp:revision>2</cp:revision>
  <dcterms:created xsi:type="dcterms:W3CDTF">2021-03-23T14:37:33Z</dcterms:created>
  <dcterms:modified xsi:type="dcterms:W3CDTF">2021-05-03T15:25:09Z</dcterms:modified>
</cp:coreProperties>
</file>